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8" roundtripDataSignature="AMtx7miJtkPoTEd9oilW/zLmqdM4yBnb0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AFB333-6194-4549-AD56-EB71A81AEB2A}">
  <a:tblStyle styleId="{99AFB333-6194-4549-AD56-EB71A81AEB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d91689c2ec_2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1d91689c2ec_2_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d8245ad93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d8245ad937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d8245ad93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g1d8245ad937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d8245ad937_2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1d8245ad937_2_2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d8245ad93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1d8245ad937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d8245ad937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1d8245ad937_2_5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8245ad937_2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1d8245ad937_2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d8245ad937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1d8245ad937_2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1d89858d5b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1d89858d5b7_0_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d8245ad937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1d8245ad937_0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d8245ad937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1d8245ad937_2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1d8245ad937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1d8245ad937_2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d89858d5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1d89858d5b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d8245ad937_2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1d8245ad937_2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d8245ad93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1d8245ad937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d8245ad93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g1d8245ad937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d8245ad93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1d8245ad937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d8245ad937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1d8245ad937_0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d8245ad937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1d8245ad937_0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d926fd8d2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g1d926fd8d2f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d89858d5b7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1d89858d5b7_2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8245ad937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d8245ad937_0_1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d8245ad93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d8245ad937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8245ad93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d8245ad937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91689c2ec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1d91689c2ec_2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8"/>
          <p:cNvSpPr txBox="1"/>
          <p:nvPr>
            <p:ph idx="1" type="body"/>
          </p:nvPr>
        </p:nvSpPr>
        <p:spPr>
          <a:xfrm rot="5400000">
            <a:off x="2874764" y="-1217413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title"/>
          </p:nvPr>
        </p:nvSpPr>
        <p:spPr>
          <a:xfrm rot="5400000">
            <a:off x="5463778" y="1371602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9"/>
          <p:cNvSpPr txBox="1"/>
          <p:nvPr>
            <p:ph idx="1" type="body"/>
          </p:nvPr>
        </p:nvSpPr>
        <p:spPr>
          <a:xfrm rot="5400000">
            <a:off x="1272778" y="-609598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9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0"/>
          <p:cNvSpPr txBox="1"/>
          <p:nvPr>
            <p:ph type="ctrTitle"/>
          </p:nvPr>
        </p:nvSpPr>
        <p:spPr>
          <a:xfrm>
            <a:off x="685800" y="1597820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10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" name="Google Shape;19;p10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11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2"/>
          <p:cNvSpPr txBox="1"/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algun Gothic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2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2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3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3"/>
          <p:cNvSpPr txBox="1"/>
          <p:nvPr>
            <p:ph idx="1" type="body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3"/>
          <p:cNvSpPr txBox="1"/>
          <p:nvPr>
            <p:ph idx="2" type="body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8" name="Google Shape;38;p13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4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14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5" name="Google Shape;45;p14"/>
          <p:cNvSpPr txBox="1"/>
          <p:nvPr>
            <p:ph idx="3" type="body"/>
          </p:nvPr>
        </p:nvSpPr>
        <p:spPr>
          <a:xfrm>
            <a:off x="4645028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14"/>
          <p:cNvSpPr txBox="1"/>
          <p:nvPr>
            <p:ph idx="4" type="body"/>
          </p:nvPr>
        </p:nvSpPr>
        <p:spPr>
          <a:xfrm>
            <a:off x="4645028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7" name="Google Shape;47;p14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5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5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/>
          <p:nvPr>
            <p:ph type="title"/>
          </p:nvPr>
        </p:nvSpPr>
        <p:spPr>
          <a:xfrm>
            <a:off x="457203" y="204787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"/>
          <p:cNvSpPr txBox="1"/>
          <p:nvPr>
            <p:ph idx="1" type="body"/>
          </p:nvPr>
        </p:nvSpPr>
        <p:spPr>
          <a:xfrm>
            <a:off x="3575050" y="204789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6"/>
          <p:cNvSpPr txBox="1"/>
          <p:nvPr>
            <p:ph idx="2" type="body"/>
          </p:nvPr>
        </p:nvSpPr>
        <p:spPr>
          <a:xfrm>
            <a:off x="457203" y="1076327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6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/>
          <p:nvPr>
            <p:ph type="title"/>
          </p:nvPr>
        </p:nvSpPr>
        <p:spPr>
          <a:xfrm>
            <a:off x="1792288" y="3600451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7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7"/>
          <p:cNvSpPr txBox="1"/>
          <p:nvPr>
            <p:ph idx="1" type="body"/>
          </p:nvPr>
        </p:nvSpPr>
        <p:spPr>
          <a:xfrm>
            <a:off x="1792288" y="4025504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7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0" type="dt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8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8"/>
          <p:cNvSpPr txBox="1"/>
          <p:nvPr>
            <p:ph idx="12" type="sldNum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3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19.png"/><Relationship Id="rId7" Type="http://schemas.openxmlformats.org/officeDocument/2006/relationships/image" Target="../media/image28.png"/><Relationship Id="rId8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0.png"/><Relationship Id="rId6" Type="http://schemas.openxmlformats.org/officeDocument/2006/relationships/image" Target="../media/image18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29.png"/><Relationship Id="rId6" Type="http://schemas.openxmlformats.org/officeDocument/2006/relationships/image" Target="../media/image35.png"/><Relationship Id="rId7" Type="http://schemas.openxmlformats.org/officeDocument/2006/relationships/image" Target="../media/image27.png"/><Relationship Id="rId8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3.png"/><Relationship Id="rId8" Type="http://schemas.openxmlformats.org/officeDocument/2006/relationships/image" Target="../media/image3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2.png"/><Relationship Id="rId6" Type="http://schemas.openxmlformats.org/officeDocument/2006/relationships/image" Target="../media/image34.png"/><Relationship Id="rId7" Type="http://schemas.openxmlformats.org/officeDocument/2006/relationships/image" Target="../media/image47.png"/><Relationship Id="rId8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38.png"/><Relationship Id="rId6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1.png"/><Relationship Id="rId6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8.png"/><Relationship Id="rId6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Relationship Id="rId7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Relationship Id="rId7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hyperlink" Target="https://www.kaggle.com/datasets/harunshimanto/epileptic-seizure-recognition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제목 없음zzzzzzz.png" id="84" name="Google Shape;84;p1"/>
          <p:cNvPicPr preferRelativeResize="0"/>
          <p:nvPr/>
        </p:nvPicPr>
        <p:blipFill rotWithShape="1">
          <a:blip r:embed="rId3">
            <a:alphaModFix/>
          </a:blip>
          <a:srcRect b="20833" l="20833" r="16667" t="20833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539552" y="195487"/>
            <a:ext cx="1800200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b="0" i="0" lang="en-US" sz="1000" u="none" cap="none" strike="noStrike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655676" y="1215016"/>
            <a:ext cx="590465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뇌파 분류를 통한 간질성 발작 및 종양 진단   </a:t>
            </a:r>
            <a:endParaRPr b="1" sz="20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Diagnosis </a:t>
            </a:r>
            <a:r>
              <a:rPr b="1" lang="en-US" sz="14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of Epileptic Seizure and Tumor with EEG Classification</a:t>
            </a:r>
            <a:endParaRPr b="1" sz="14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eunjilee\Desktop\연대 PPT 공모전\img_symbol4.png" id="88" name="Google Shape;88;p1"/>
          <p:cNvPicPr preferRelativeResize="0"/>
          <p:nvPr/>
        </p:nvPicPr>
        <p:blipFill rotWithShape="1">
          <a:blip r:embed="rId4">
            <a:alphaModFix/>
          </a:blip>
          <a:srcRect b="33241" l="14765" r="14518" t="30088"/>
          <a:stretch/>
        </p:blipFill>
        <p:spPr>
          <a:xfrm>
            <a:off x="2987824" y="3651871"/>
            <a:ext cx="3168353" cy="36775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" name="Google Shape;89;p1"/>
          <p:cNvCxnSpPr/>
          <p:nvPr/>
        </p:nvCxnSpPr>
        <p:spPr>
          <a:xfrm>
            <a:off x="1655676" y="2169583"/>
            <a:ext cx="590465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" name="Google Shape;90;p1"/>
          <p:cNvCxnSpPr/>
          <p:nvPr/>
        </p:nvCxnSpPr>
        <p:spPr>
          <a:xfrm>
            <a:off x="1655676" y="1059582"/>
            <a:ext cx="5904656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불투명 50.png" id="91" name="Google Shape;9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25545" y="2140635"/>
            <a:ext cx="3240359" cy="175332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kx="0" rotWithShape="0" algn="bl" stA="52000" stPos="0" sy="-100000" ky="0"/>
          </a:effectLst>
        </p:spPr>
      </p:pic>
      <p:sp>
        <p:nvSpPr>
          <p:cNvPr id="92" name="Google Shape;92;p1"/>
          <p:cNvSpPr txBox="1"/>
          <p:nvPr/>
        </p:nvSpPr>
        <p:spPr>
          <a:xfrm>
            <a:off x="1502108" y="2199883"/>
            <a:ext cx="6139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1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2023 연세의대 디지털 헬스케어 부트캠프 4조 </a:t>
            </a:r>
            <a:r>
              <a:rPr b="1" lang="en-US" sz="11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서형석, </a:t>
            </a:r>
            <a:r>
              <a:rPr b="1" lang="en-US" sz="11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이지원, 정재원, 하유민</a:t>
            </a:r>
            <a:endParaRPr b="1" sz="4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252" name="Google Shape;252;g1d91689c2ec_2_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253" name="Google Shape;253;g1d91689c2ec_2_92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54" name="Google Shape;254;g1d91689c2ec_2_92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255" name="Google Shape;255;g1d91689c2ec_2_92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1d91689c2ec_2_92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1d91689c2ec_2_92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g1d91689c2ec_2_92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g1d91689c2ec_2_92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g1d91689c2ec_2_92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g1d91689c2ec_2_92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62" name="Google Shape;262;g1d91689c2ec_2_92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3" name="Google Shape;263;g1d91689c2ec_2_92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" name="Google Shape;264;g1d91689c2ec_2_92"/>
          <p:cNvSpPr txBox="1"/>
          <p:nvPr/>
        </p:nvSpPr>
        <p:spPr>
          <a:xfrm>
            <a:off x="846055" y="1167594"/>
            <a:ext cx="79023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데이터셋 이해 및 전처리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2.e) </a:t>
            </a:r>
            <a:r>
              <a:rPr lang="en-US" sz="15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상관계수 시각화</a:t>
            </a:r>
            <a:endParaRPr sz="15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5" name="Google Shape;265;g1d91689c2ec_2_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5525" y="2030336"/>
            <a:ext cx="2819600" cy="2863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1d91689c2ec_2_92"/>
          <p:cNvSpPr txBox="1"/>
          <p:nvPr/>
        </p:nvSpPr>
        <p:spPr>
          <a:xfrm>
            <a:off x="4143100" y="2478025"/>
            <a:ext cx="43218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Pearson 상관계수: 두 변수 간의 선형 상관관계</a:t>
            </a:r>
            <a:endParaRPr sz="15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</a:t>
            </a:r>
            <a:r>
              <a:rPr lang="en-US" sz="15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상관계수 표 시각화를 통해 feature들 간에 상관성이 거의 없음을 확인</a:t>
            </a:r>
            <a:endParaRPr sz="15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271" name="Google Shape;271;g1d8245ad937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272" name="Google Shape;272;g1d8245ad937_0_42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73" name="Google Shape;273;g1d8245ad937_0_42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274" name="Google Shape;274;g1d8245ad937_0_42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1d8245ad937_0_42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g1d8245ad937_0_42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7" name="Google Shape;277;g1d8245ad937_0_42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8" name="Google Shape;278;g1d8245ad937_0_42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9" name="Google Shape;279;g1d8245ad937_0_42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0" name="Google Shape;280;g1d8245ad937_0_42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1" name="Google Shape;281;g1d8245ad937_0_42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2" name="Google Shape;282;g1d8245ad937_0_42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3" name="Google Shape;283;g1d8245ad937_0_42"/>
          <p:cNvSpPr txBox="1"/>
          <p:nvPr/>
        </p:nvSpPr>
        <p:spPr>
          <a:xfrm>
            <a:off x="846055" y="1167594"/>
            <a:ext cx="7902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데이터셋 이해 및 전처리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2.f) Z-Score Normalization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                      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4" name="Google Shape;284;g1d8245ad937_0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3050" y="2171300"/>
            <a:ext cx="3622546" cy="22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d8245ad937_0_42"/>
          <p:cNvSpPr txBox="1"/>
          <p:nvPr/>
        </p:nvSpPr>
        <p:spPr>
          <a:xfrm>
            <a:off x="1233850" y="2571750"/>
            <a:ext cx="3168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Z = ( X - mean ) / stdev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&lt;why?&gt;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14F87"/>
              </a:buClr>
              <a:buSzPts val="1600"/>
              <a:buFont typeface="Malgun Gothic"/>
              <a:buAutoNum type="arabicPeriod"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균일화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14F87"/>
              </a:buClr>
              <a:buSzPts val="1600"/>
              <a:buFont typeface="Malgun Gothic"/>
              <a:buAutoNum type="arabicPeriod"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PCA 조건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290" name="Google Shape;290;g1d8245ad937_0_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291" name="Google Shape;291;g1d8245ad937_0_60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92" name="Google Shape;292;g1d8245ad937_0_60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293" name="Google Shape;293;g1d8245ad937_0_60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1d8245ad937_0_60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g1d8245ad937_0_60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1d8245ad937_0_60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g1d8245ad937_0_60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g1d8245ad937_0_60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g1d8245ad937_0_60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00" name="Google Shape;300;g1d8245ad937_0_60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1" name="Google Shape;301;g1d8245ad937_0_60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2" name="Google Shape;302;g1d8245ad937_0_60"/>
          <p:cNvSpPr txBox="1"/>
          <p:nvPr/>
        </p:nvSpPr>
        <p:spPr>
          <a:xfrm>
            <a:off x="846055" y="1167594"/>
            <a:ext cx="7902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데이터셋 이해 및 전처리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2.g) PCA </a:t>
            </a:r>
            <a:r>
              <a:rPr lang="en-US" sz="12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(Principal Component Analysis)</a:t>
            </a:r>
            <a:endParaRPr sz="12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기존 데이터의 분포 특성 최대한 보존하면서 차원을 감소</a:t>
            </a:r>
            <a:r>
              <a:rPr lang="en-US" sz="12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(Dimension Reduction)</a:t>
            </a: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하는 방법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                      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3" name="Google Shape;303;g1d8245ad937_0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1000" y="2571750"/>
            <a:ext cx="3705851" cy="19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1d8245ad937_0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9150" y="2603500"/>
            <a:ext cx="2670186" cy="19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309" name="Google Shape;30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kx="0" rotWithShape="0" algn="bl" stA="52000" stPos="0" sy="-100000" ky="0"/>
          </a:effectLst>
        </p:spPr>
      </p:pic>
      <p:sp>
        <p:nvSpPr>
          <p:cNvPr id="310" name="Google Shape;310;p5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1" name="Google Shape;311;p5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312" name="Google Shape;312;p5"/>
          <p:cNvPicPr preferRelativeResize="0"/>
          <p:nvPr/>
        </p:nvPicPr>
        <p:blipFill rotWithShape="1">
          <a:blip r:embed="rId4">
            <a:alphaModFix/>
          </a:blip>
          <a:srcRect b="20833" l="20833" r="16667" t="20833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"/>
          <p:cNvSpPr txBox="1"/>
          <p:nvPr/>
        </p:nvSpPr>
        <p:spPr>
          <a:xfrm>
            <a:off x="539552" y="195487"/>
            <a:ext cx="1800200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5"/>
          <p:cNvSpPr/>
          <p:nvPr/>
        </p:nvSpPr>
        <p:spPr>
          <a:xfrm>
            <a:off x="0" y="843558"/>
            <a:ext cx="467544" cy="21602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5"/>
          <p:cNvSpPr/>
          <p:nvPr/>
        </p:nvSpPr>
        <p:spPr>
          <a:xfrm>
            <a:off x="0" y="1059582"/>
            <a:ext cx="467544" cy="216024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6" name="Google Shape;316;p5"/>
          <p:cNvSpPr/>
          <p:nvPr/>
        </p:nvSpPr>
        <p:spPr>
          <a:xfrm>
            <a:off x="0" y="1275606"/>
            <a:ext cx="467544" cy="216024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7" name="Google Shape;317;p5"/>
          <p:cNvSpPr/>
          <p:nvPr/>
        </p:nvSpPr>
        <p:spPr>
          <a:xfrm>
            <a:off x="0" y="1491630"/>
            <a:ext cx="467544" cy="216024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8" name="Google Shape;318;p5"/>
          <p:cNvSpPr/>
          <p:nvPr/>
        </p:nvSpPr>
        <p:spPr>
          <a:xfrm>
            <a:off x="0" y="1707654"/>
            <a:ext cx="467544" cy="216024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19" name="Google Shape;319;p5"/>
          <p:cNvCxnSpPr/>
          <p:nvPr/>
        </p:nvCxnSpPr>
        <p:spPr>
          <a:xfrm>
            <a:off x="467544" y="681540"/>
            <a:ext cx="0" cy="432048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0" name="Google Shape;320;p5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1" name="Google Shape;321;p5"/>
          <p:cNvSpPr txBox="1"/>
          <p:nvPr/>
        </p:nvSpPr>
        <p:spPr>
          <a:xfrm>
            <a:off x="846055" y="1167594"/>
            <a:ext cx="7902409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모델 선정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2" name="Google Shape;322;p5"/>
          <p:cNvSpPr/>
          <p:nvPr/>
        </p:nvSpPr>
        <p:spPr>
          <a:xfrm>
            <a:off x="5437175" y="2557275"/>
            <a:ext cx="3706800" cy="1314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Class</a:t>
            </a:r>
            <a:r>
              <a:rPr lang="en-US" sz="1500"/>
              <a:t>별로 비율 유지되도록 train-test split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- </a:t>
            </a:r>
            <a:r>
              <a:rPr lang="en-US" sz="1500"/>
              <a:t>Training set: 3680개 (80%)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- Test set: 920개(20%)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-&gt; 5</a:t>
            </a:r>
            <a:r>
              <a:rPr lang="en-US" sz="1500"/>
              <a:t>개의 모델에 대해서 Train 후 Test</a:t>
            </a:r>
            <a:endParaRPr sz="1500"/>
          </a:p>
        </p:txBody>
      </p:sp>
      <p:pic>
        <p:nvPicPr>
          <p:cNvPr id="323" name="Google Shape;32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551" y="1582350"/>
            <a:ext cx="4939022" cy="33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328" name="Google Shape;328;g1d8245ad937_2_2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329" name="Google Shape;329;g1d8245ad937_2_232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0" name="Google Shape;330;g1d8245ad937_2_232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331" name="Google Shape;331;g1d8245ad937_2_232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1d8245ad937_2_232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g1d8245ad937_2_232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4" name="Google Shape;334;g1d8245ad937_2_232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g1d8245ad937_2_232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6" name="Google Shape;336;g1d8245ad937_2_232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g1d8245ad937_2_232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38" name="Google Shape;338;g1d8245ad937_2_232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9" name="Google Shape;339;g1d8245ad937_2_232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40" name="Google Shape;340;g1d8245ad937_2_232"/>
          <p:cNvSpPr txBox="1"/>
          <p:nvPr/>
        </p:nvSpPr>
        <p:spPr>
          <a:xfrm>
            <a:off x="846055" y="1167594"/>
            <a:ext cx="790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모델 선정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1" name="Google Shape;341;g1d8245ad937_2_232"/>
          <p:cNvSpPr txBox="1"/>
          <p:nvPr/>
        </p:nvSpPr>
        <p:spPr>
          <a:xfrm>
            <a:off x="503475" y="1623325"/>
            <a:ext cx="3306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① Support Vector Machine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여백을 최대화하는 평면 찾고, 평면 기준으로 </a:t>
            </a: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Decision boundary 구하는 방법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- Kernel: </a:t>
            </a: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‘linear’, ‘poly’, </a:t>
            </a:r>
            <a:r>
              <a:rPr b="1" lang="en-US" sz="1200" u="sng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‘rbf’</a:t>
            </a: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, ‘sigmoid’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2" name="Google Shape;342;g1d8245ad937_2_232"/>
          <p:cNvCxnSpPr/>
          <p:nvPr/>
        </p:nvCxnSpPr>
        <p:spPr>
          <a:xfrm>
            <a:off x="3828375" y="853175"/>
            <a:ext cx="20400" cy="41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g1d8245ad937_2_232"/>
          <p:cNvSpPr txBox="1"/>
          <p:nvPr/>
        </p:nvSpPr>
        <p:spPr>
          <a:xfrm>
            <a:off x="4459713" y="1707650"/>
            <a:ext cx="16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&lt;Seizure data&gt;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4" name="Google Shape;344;g1d8245ad937_2_232"/>
          <p:cNvSpPr txBox="1"/>
          <p:nvPr/>
        </p:nvSpPr>
        <p:spPr>
          <a:xfrm>
            <a:off x="7057188" y="1680050"/>
            <a:ext cx="16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&lt;Tumor data&gt;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5" name="Google Shape;345;g1d8245ad937_2_2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2175" y="2731525"/>
            <a:ext cx="2312528" cy="22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1d8245ad937_2_2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9727" y="1088375"/>
            <a:ext cx="42005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1d8245ad937_2_2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5050" y="2338325"/>
            <a:ext cx="2552075" cy="206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1d8245ad937_2_2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0875" y="2338325"/>
            <a:ext cx="2552075" cy="2068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353" name="Google Shape;353;g1d8245ad937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354" name="Google Shape;354;g1d8245ad937_2_0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5" name="Google Shape;355;g1d8245ad937_2_0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356" name="Google Shape;356;g1d8245ad937_2_0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1d8245ad937_2_0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g1d8245ad937_2_0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g1d8245ad937_2_0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0" name="Google Shape;360;g1d8245ad937_2_0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1" name="Google Shape;361;g1d8245ad937_2_0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2" name="Google Shape;362;g1d8245ad937_2_0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3" name="Google Shape;363;g1d8245ad937_2_0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4" name="Google Shape;364;g1d8245ad937_2_0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5" name="Google Shape;365;g1d8245ad937_2_0"/>
          <p:cNvSpPr txBox="1"/>
          <p:nvPr/>
        </p:nvSpPr>
        <p:spPr>
          <a:xfrm>
            <a:off x="846055" y="1167594"/>
            <a:ext cx="790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모델 선정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6" name="Google Shape;366;g1d8245ad937_2_0"/>
          <p:cNvSpPr txBox="1"/>
          <p:nvPr/>
        </p:nvSpPr>
        <p:spPr>
          <a:xfrm>
            <a:off x="539550" y="1506300"/>
            <a:ext cx="7902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② Logistic Regression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- 독립 변수와 종속 변수를 선형 방정식으로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수학적으로 모델링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- solver: ‘lbfgs’, </a:t>
            </a:r>
            <a:r>
              <a:rPr b="1"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‘liblinear’</a:t>
            </a: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, ‘newton-cg’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	   ‘sag’, ‘saga’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7" name="Google Shape;367;g1d8245ad937_2_0"/>
          <p:cNvSpPr txBox="1"/>
          <p:nvPr/>
        </p:nvSpPr>
        <p:spPr>
          <a:xfrm>
            <a:off x="4459713" y="1707650"/>
            <a:ext cx="16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&lt;Seizure data&gt;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68" name="Google Shape;368;g1d8245ad937_2_0"/>
          <p:cNvCxnSpPr/>
          <p:nvPr/>
        </p:nvCxnSpPr>
        <p:spPr>
          <a:xfrm>
            <a:off x="3752175" y="853175"/>
            <a:ext cx="20400" cy="41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9" name="Google Shape;369;g1d8245ad937_2_0"/>
          <p:cNvSpPr txBox="1"/>
          <p:nvPr/>
        </p:nvSpPr>
        <p:spPr>
          <a:xfrm>
            <a:off x="7057188" y="1680050"/>
            <a:ext cx="16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&lt;Tumor data&gt;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0" name="Google Shape;370;g1d8245ad937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424" y="2777650"/>
            <a:ext cx="2894025" cy="195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1d8245ad937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5375" y="1088375"/>
            <a:ext cx="5001575" cy="468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1d8245ad937_2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34750" y="2186838"/>
            <a:ext cx="2560475" cy="2080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1d8245ad937_2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73431" y="2192226"/>
            <a:ext cx="2560469" cy="206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378" name="Google Shape;378;g1d8245ad937_2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379" name="Google Shape;379;g1d8245ad937_2_52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0" name="Google Shape;380;g1d8245ad937_2_52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381" name="Google Shape;381;g1d8245ad937_2_52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1d8245ad937_2_52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g1d8245ad937_2_52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g1d8245ad937_2_52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5" name="Google Shape;385;g1d8245ad937_2_52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g1d8245ad937_2_52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7" name="Google Shape;387;g1d8245ad937_2_52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8" name="Google Shape;388;g1d8245ad937_2_52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9" name="Google Shape;389;g1d8245ad937_2_52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0" name="Google Shape;390;g1d8245ad937_2_52"/>
          <p:cNvSpPr txBox="1"/>
          <p:nvPr/>
        </p:nvSpPr>
        <p:spPr>
          <a:xfrm>
            <a:off x="846055" y="1167594"/>
            <a:ext cx="790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모델 선정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1" name="Google Shape;391;g1d8245ad937_2_52"/>
          <p:cNvSpPr txBox="1"/>
          <p:nvPr/>
        </p:nvSpPr>
        <p:spPr>
          <a:xfrm>
            <a:off x="620850" y="1506300"/>
            <a:ext cx="7902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③ Multilayer Perceptron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입력층-은닉층-출력층을 거친 후 활성함수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를 통해 결과값 도출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solver: </a:t>
            </a:r>
            <a:r>
              <a:rPr b="1"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‘lbfgs’</a:t>
            </a: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, ‘sgd’, ‘adam’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- alpha: </a:t>
            </a:r>
            <a:r>
              <a:rPr b="1"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1e-5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- hidden_layer_sizes: </a:t>
            </a:r>
            <a:r>
              <a:rPr b="1"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(5,2)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2" name="Google Shape;392;g1d8245ad937_2_52"/>
          <p:cNvSpPr txBox="1"/>
          <p:nvPr/>
        </p:nvSpPr>
        <p:spPr>
          <a:xfrm>
            <a:off x="4459713" y="1707650"/>
            <a:ext cx="16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&lt;Seizure data&gt;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3" name="Google Shape;393;g1d8245ad937_2_52"/>
          <p:cNvCxnSpPr/>
          <p:nvPr/>
        </p:nvCxnSpPr>
        <p:spPr>
          <a:xfrm>
            <a:off x="3752175" y="853175"/>
            <a:ext cx="20400" cy="41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g1d8245ad937_2_52"/>
          <p:cNvSpPr txBox="1"/>
          <p:nvPr/>
        </p:nvSpPr>
        <p:spPr>
          <a:xfrm>
            <a:off x="7057188" y="1680050"/>
            <a:ext cx="16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&lt;Tumor data&gt;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5" name="Google Shape;395;g1d8245ad937_2_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250" y="3047458"/>
            <a:ext cx="3051238" cy="1775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1d8245ad937_2_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49800" y="1204825"/>
            <a:ext cx="5163575" cy="35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1d8245ad937_2_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875" y="2261475"/>
            <a:ext cx="2590125" cy="209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1d8245ad937_2_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26562" y="2262025"/>
            <a:ext cx="2576438" cy="20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403" name="Google Shape;403;g1d8245ad937_2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404" name="Google Shape;404;g1d8245ad937_2_81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5" name="Google Shape;405;g1d8245ad937_2_81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406" name="Google Shape;406;g1d8245ad937_2_81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1d8245ad937_2_81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1d8245ad937_2_81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g1d8245ad937_2_81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g1d8245ad937_2_81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g1d8245ad937_2_81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2" name="Google Shape;412;g1d8245ad937_2_81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3" name="Google Shape;413;g1d8245ad937_2_81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4" name="Google Shape;414;g1d8245ad937_2_81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5" name="Google Shape;415;g1d8245ad937_2_81"/>
          <p:cNvSpPr txBox="1"/>
          <p:nvPr/>
        </p:nvSpPr>
        <p:spPr>
          <a:xfrm>
            <a:off x="846055" y="1167594"/>
            <a:ext cx="790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모델 선정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g1d8245ad937_2_81"/>
          <p:cNvSpPr txBox="1"/>
          <p:nvPr/>
        </p:nvSpPr>
        <p:spPr>
          <a:xfrm>
            <a:off x="620850" y="1658700"/>
            <a:ext cx="79023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④ Gaussian Process Regression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예측값이 결정된 값이 아닌 확률값으로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표현되어 유사성 측정을 이용해 예측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g1d8245ad937_2_81"/>
          <p:cNvSpPr txBox="1"/>
          <p:nvPr/>
        </p:nvSpPr>
        <p:spPr>
          <a:xfrm>
            <a:off x="4459713" y="1707650"/>
            <a:ext cx="16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&lt;Seizure data&gt;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8" name="Google Shape;418;g1d8245ad937_2_81"/>
          <p:cNvCxnSpPr/>
          <p:nvPr/>
        </p:nvCxnSpPr>
        <p:spPr>
          <a:xfrm>
            <a:off x="3675975" y="853175"/>
            <a:ext cx="20400" cy="41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9" name="Google Shape;419;g1d8245ad937_2_81"/>
          <p:cNvSpPr txBox="1"/>
          <p:nvPr/>
        </p:nvSpPr>
        <p:spPr>
          <a:xfrm>
            <a:off x="7057188" y="1680050"/>
            <a:ext cx="16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&lt;Tumor data&gt;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0" name="Google Shape;420;g1d8245ad937_2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550" y="2699425"/>
            <a:ext cx="3208426" cy="129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g1d8245ad937_2_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4225" y="1112700"/>
            <a:ext cx="3596868" cy="45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g1d8245ad937_2_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48700" y="2193450"/>
            <a:ext cx="2649625" cy="2147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1d8245ad937_2_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51175" y="2193450"/>
            <a:ext cx="2649619" cy="215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428" name="Google Shape;428;g1d8245ad937_2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429" name="Google Shape;429;g1d8245ad937_2_104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0" name="Google Shape;430;g1d8245ad937_2_104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431" name="Google Shape;431;g1d8245ad937_2_104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1d8245ad937_2_104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g1d8245ad937_2_104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4" name="Google Shape;434;g1d8245ad937_2_104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g1d8245ad937_2_104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6" name="Google Shape;436;g1d8245ad937_2_104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7" name="Google Shape;437;g1d8245ad937_2_104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8" name="Google Shape;438;g1d8245ad937_2_104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39" name="Google Shape;439;g1d8245ad937_2_104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0" name="Google Shape;440;g1d8245ad937_2_104"/>
          <p:cNvSpPr txBox="1"/>
          <p:nvPr/>
        </p:nvSpPr>
        <p:spPr>
          <a:xfrm>
            <a:off x="846055" y="1167594"/>
            <a:ext cx="790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모델 선정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g1d8245ad937_2_104"/>
          <p:cNvSpPr txBox="1"/>
          <p:nvPr/>
        </p:nvSpPr>
        <p:spPr>
          <a:xfrm>
            <a:off x="544650" y="1582500"/>
            <a:ext cx="3503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⑤ KNN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200">
                <a:solidFill>
                  <a:srgbClr val="555555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시험 데이터 포인트와 가장 가까운 학습 </a:t>
            </a:r>
            <a:endParaRPr sz="1200">
              <a:solidFill>
                <a:srgbClr val="55555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555555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포인트를 찾는 것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- n_neighbors: </a:t>
            </a:r>
            <a:r>
              <a:rPr b="1"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5</a:t>
            </a:r>
            <a:endParaRPr b="1" sz="12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- metric: </a:t>
            </a:r>
            <a:r>
              <a:rPr lang="en-US" sz="1100">
                <a:solidFill>
                  <a:schemeClr val="dk1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‘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minkowski’, ‘</a:t>
            </a:r>
            <a:r>
              <a:rPr b="1" lang="en-US" sz="11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euclidean’,</a:t>
            </a:r>
            <a:r>
              <a:rPr lang="en-US" sz="11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 ‘mahalanobis’</a:t>
            </a:r>
            <a:endParaRPr sz="1100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g1d8245ad937_2_104"/>
          <p:cNvSpPr txBox="1"/>
          <p:nvPr/>
        </p:nvSpPr>
        <p:spPr>
          <a:xfrm>
            <a:off x="4459713" y="1707650"/>
            <a:ext cx="16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&lt;Seizure data&gt;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3" name="Google Shape;443;g1d8245ad937_2_104"/>
          <p:cNvCxnSpPr/>
          <p:nvPr/>
        </p:nvCxnSpPr>
        <p:spPr>
          <a:xfrm>
            <a:off x="3752175" y="853175"/>
            <a:ext cx="20400" cy="4153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g1d8245ad937_2_104"/>
          <p:cNvSpPr txBox="1"/>
          <p:nvPr/>
        </p:nvSpPr>
        <p:spPr>
          <a:xfrm>
            <a:off x="7057188" y="1680050"/>
            <a:ext cx="16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&lt;Tumor data&gt;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5" name="Google Shape;445;g1d8245ad937_2_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613" y="2824600"/>
            <a:ext cx="2770510" cy="20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1d8245ad937_2_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7900" y="1088375"/>
            <a:ext cx="4906434" cy="4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1d8245ad937_2_1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29541" y="2269025"/>
            <a:ext cx="2623809" cy="21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1d8245ad937_2_1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72000" y="2269025"/>
            <a:ext cx="2579800" cy="2131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453" name="Google Shape;45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kx="0" rotWithShape="0" algn="bl" stA="52000" stPos="0" sy="-100000" ky="0"/>
          </a:effectLst>
        </p:spPr>
      </p:pic>
      <p:sp>
        <p:nvSpPr>
          <p:cNvPr id="454" name="Google Shape;454;p6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5" name="Google Shape;455;p6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456" name="Google Shape;456;p6"/>
          <p:cNvPicPr preferRelativeResize="0"/>
          <p:nvPr/>
        </p:nvPicPr>
        <p:blipFill rotWithShape="1">
          <a:blip r:embed="rId4">
            <a:alphaModFix/>
          </a:blip>
          <a:srcRect b="20833" l="20833" r="16667" t="20833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6"/>
          <p:cNvSpPr txBox="1"/>
          <p:nvPr/>
        </p:nvSpPr>
        <p:spPr>
          <a:xfrm>
            <a:off x="539552" y="195487"/>
            <a:ext cx="1800200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6"/>
          <p:cNvSpPr/>
          <p:nvPr/>
        </p:nvSpPr>
        <p:spPr>
          <a:xfrm>
            <a:off x="0" y="843558"/>
            <a:ext cx="467544" cy="21602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6"/>
          <p:cNvSpPr/>
          <p:nvPr/>
        </p:nvSpPr>
        <p:spPr>
          <a:xfrm>
            <a:off x="0" y="1059582"/>
            <a:ext cx="467544" cy="216024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p6"/>
          <p:cNvSpPr/>
          <p:nvPr/>
        </p:nvSpPr>
        <p:spPr>
          <a:xfrm>
            <a:off x="0" y="1275606"/>
            <a:ext cx="467544" cy="216024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6"/>
          <p:cNvSpPr/>
          <p:nvPr/>
        </p:nvSpPr>
        <p:spPr>
          <a:xfrm>
            <a:off x="0" y="1491630"/>
            <a:ext cx="467544" cy="216024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p6"/>
          <p:cNvSpPr/>
          <p:nvPr/>
        </p:nvSpPr>
        <p:spPr>
          <a:xfrm>
            <a:off x="0" y="1707654"/>
            <a:ext cx="467544" cy="216024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63" name="Google Shape;463;p6"/>
          <p:cNvCxnSpPr/>
          <p:nvPr/>
        </p:nvCxnSpPr>
        <p:spPr>
          <a:xfrm>
            <a:off x="467544" y="681540"/>
            <a:ext cx="0" cy="432048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4" name="Google Shape;464;p6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5" name="Google Shape;465;p6"/>
          <p:cNvSpPr txBox="1"/>
          <p:nvPr/>
        </p:nvSpPr>
        <p:spPr>
          <a:xfrm>
            <a:off x="846055" y="1167594"/>
            <a:ext cx="790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04. 결과 종합 및 시각화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66" name="Google Shape;466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3388" y="1626200"/>
            <a:ext cx="5467624" cy="31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2"/>
          <p:cNvCxnSpPr/>
          <p:nvPr/>
        </p:nvCxnSpPr>
        <p:spPr>
          <a:xfrm>
            <a:off x="5868144" y="1167594"/>
            <a:ext cx="0" cy="306034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불투명 50.png" id="98" name="Google Shape;9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3648" y="1635647"/>
            <a:ext cx="3240360" cy="1066345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kx="0" rotWithShape="0" algn="bl" stA="52000" stPos="0" sy="-100000" ky="0"/>
          </a:effectLst>
        </p:spPr>
      </p:pic>
      <p:sp>
        <p:nvSpPr>
          <p:cNvPr id="99" name="Google Shape;99;p2"/>
          <p:cNvSpPr txBox="1"/>
          <p:nvPr/>
        </p:nvSpPr>
        <p:spPr>
          <a:xfrm>
            <a:off x="6186304" y="1779662"/>
            <a:ext cx="2850192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주제 선정 이유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데이터셋 이해 및 전처리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모델 선정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04. 시각화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05. 결론 및 제언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6300192" y="1059583"/>
            <a:ext cx="208823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CONTENTS</a:t>
            </a:r>
            <a:endParaRPr b="1" sz="24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Users\eunjilee\Desktop\연대 PPT 공모전\img_symbol4.png" id="102" name="Google Shape;102;p2"/>
          <p:cNvPicPr preferRelativeResize="0"/>
          <p:nvPr/>
        </p:nvPicPr>
        <p:blipFill rotWithShape="1">
          <a:blip r:embed="rId4">
            <a:alphaModFix/>
          </a:blip>
          <a:srcRect b="33240" l="14763" r="14520" t="30089"/>
          <a:stretch/>
        </p:blipFill>
        <p:spPr>
          <a:xfrm>
            <a:off x="1547664" y="3147815"/>
            <a:ext cx="3024336" cy="3677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eunjilee\Desktop\연대 PPT 공모전\포토샵\제목 없음zzzzzzz.png" id="103" name="Google Shape;103;p2"/>
          <p:cNvPicPr preferRelativeResize="0"/>
          <p:nvPr/>
        </p:nvPicPr>
        <p:blipFill rotWithShape="1">
          <a:blip r:embed="rId5">
            <a:alphaModFix/>
          </a:blip>
          <a:srcRect b="20833" l="20833" r="16667" t="20833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"/>
          <p:cNvSpPr txBox="1"/>
          <p:nvPr/>
        </p:nvSpPr>
        <p:spPr>
          <a:xfrm>
            <a:off x="539552" y="195487"/>
            <a:ext cx="1800200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471" name="Google Shape;471;g1d89858d5b7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472" name="Google Shape;472;g1d89858d5b7_0_44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3" name="Google Shape;473;g1d89858d5b7_0_44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474" name="Google Shape;474;g1d89858d5b7_0_44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1d89858d5b7_0_44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1d89858d5b7_0_44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g1d89858d5b7_0_44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8" name="Google Shape;478;g1d89858d5b7_0_44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9" name="Google Shape;479;g1d89858d5b7_0_44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g1d89858d5b7_0_44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1" name="Google Shape;481;g1d89858d5b7_0_44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2" name="Google Shape;482;g1d89858d5b7_0_44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3" name="Google Shape;483;g1d89858d5b7_0_44"/>
          <p:cNvSpPr txBox="1"/>
          <p:nvPr/>
        </p:nvSpPr>
        <p:spPr>
          <a:xfrm>
            <a:off x="846055" y="1167594"/>
            <a:ext cx="790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04. 결과 종합 및 시각화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g1d89858d5b7_0_44"/>
          <p:cNvSpPr txBox="1"/>
          <p:nvPr/>
        </p:nvSpPr>
        <p:spPr>
          <a:xfrm>
            <a:off x="1971025" y="1707650"/>
            <a:ext cx="16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&lt;Seizure data&gt;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g1d89858d5b7_0_44"/>
          <p:cNvSpPr txBox="1"/>
          <p:nvPr/>
        </p:nvSpPr>
        <p:spPr>
          <a:xfrm>
            <a:off x="6170750" y="1707650"/>
            <a:ext cx="161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&lt;Tumor data&gt;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6" name="Google Shape;486;g1d89858d5b7_0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6938" y="2260250"/>
            <a:ext cx="3720127" cy="256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1d89858d5b7_0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5125" y="2260250"/>
            <a:ext cx="3745666" cy="25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g1d89858d5b7_0_44"/>
          <p:cNvSpPr/>
          <p:nvPr/>
        </p:nvSpPr>
        <p:spPr>
          <a:xfrm>
            <a:off x="2706325" y="3649450"/>
            <a:ext cx="877200" cy="14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1d89858d5b7_0_44"/>
          <p:cNvSpPr/>
          <p:nvPr/>
        </p:nvSpPr>
        <p:spPr>
          <a:xfrm>
            <a:off x="7012300" y="4220275"/>
            <a:ext cx="1736100" cy="142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494" name="Google Shape;494;g1d8245ad937_0_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495" name="Google Shape;495;g1d8245ad937_0_99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6" name="Google Shape;496;g1d8245ad937_0_99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497" name="Google Shape;497;g1d8245ad937_0_99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g1d8245ad937_0_99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g1d8245ad937_0_99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0" name="Google Shape;500;g1d8245ad937_0_99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1" name="Google Shape;501;g1d8245ad937_0_99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2" name="Google Shape;502;g1d8245ad937_0_99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3" name="Google Shape;503;g1d8245ad937_0_99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4" name="Google Shape;504;g1d8245ad937_0_99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5" name="Google Shape;505;g1d8245ad937_0_99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06" name="Google Shape;506;g1d8245ad937_0_99"/>
          <p:cNvSpPr txBox="1"/>
          <p:nvPr/>
        </p:nvSpPr>
        <p:spPr>
          <a:xfrm>
            <a:off x="846050" y="1167600"/>
            <a:ext cx="7902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05. 결론 및 제언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5.a) 정확도 향상을 위한 노력-1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14F87"/>
              </a:buClr>
              <a:buSzPts val="1600"/>
              <a:buFont typeface="Malgun Gothic"/>
              <a:buChar char="-"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Z-Score Normalization &amp; PCA를 통한 Data Preprocessing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7" name="Google Shape;507;g1d8245ad937_0_99"/>
          <p:cNvSpPr txBox="1"/>
          <p:nvPr/>
        </p:nvSpPr>
        <p:spPr>
          <a:xfrm>
            <a:off x="3878550" y="2562138"/>
            <a:ext cx="169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&lt;Seizure data&gt;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g1d8245ad937_0_99"/>
          <p:cNvSpPr/>
          <p:nvPr/>
        </p:nvSpPr>
        <p:spPr>
          <a:xfrm>
            <a:off x="4522200" y="3912043"/>
            <a:ext cx="302700" cy="35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9" name="Google Shape;509;g1d8245ad937_0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2425" y="3002325"/>
            <a:ext cx="2840325" cy="193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1d8245ad937_0_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4375" y="3002325"/>
            <a:ext cx="2825248" cy="193272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1d8245ad937_0_99"/>
          <p:cNvSpPr txBox="1"/>
          <p:nvPr/>
        </p:nvSpPr>
        <p:spPr>
          <a:xfrm>
            <a:off x="1682438" y="2724638"/>
            <a:ext cx="180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Data Preprocessing 전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g1d8245ad937_0_99"/>
          <p:cNvSpPr txBox="1"/>
          <p:nvPr/>
        </p:nvSpPr>
        <p:spPr>
          <a:xfrm>
            <a:off x="5933038" y="2724638"/>
            <a:ext cx="180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Data Preprocessing 후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3" name="Google Shape;513;g1d8245ad937_0_99"/>
          <p:cNvSpPr/>
          <p:nvPr/>
        </p:nvSpPr>
        <p:spPr>
          <a:xfrm>
            <a:off x="3878538" y="3144325"/>
            <a:ext cx="1453734" cy="682236"/>
          </a:xfrm>
          <a:prstGeom prst="irregularSeal2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향상!!</a:t>
            </a:r>
            <a:endParaRPr b="1"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518" name="Google Shape;518;g1d8245ad937_2_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519" name="Google Shape;519;g1d8245ad937_2_182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20" name="Google Shape;520;g1d8245ad937_2_182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521" name="Google Shape;521;g1d8245ad937_2_182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1d8245ad937_2_182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g1d8245ad937_2_182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g1d8245ad937_2_182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g1d8245ad937_2_182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g1d8245ad937_2_182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g1d8245ad937_2_182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28" name="Google Shape;528;g1d8245ad937_2_182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29" name="Google Shape;529;g1d8245ad937_2_182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0" name="Google Shape;530;g1d8245ad937_2_182"/>
          <p:cNvSpPr txBox="1"/>
          <p:nvPr/>
        </p:nvSpPr>
        <p:spPr>
          <a:xfrm>
            <a:off x="846050" y="1167600"/>
            <a:ext cx="7902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05. 결론 및 제언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5.a) 정확도 향상을 위한 노력-1 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14F87"/>
              </a:buClr>
              <a:buSzPts val="1600"/>
              <a:buFont typeface="Malgun Gothic"/>
              <a:buChar char="-"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Z-Score Normalization &amp; PCA를 통한 Data Preprocessing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g1d8245ad937_2_182"/>
          <p:cNvSpPr txBox="1"/>
          <p:nvPr/>
        </p:nvSpPr>
        <p:spPr>
          <a:xfrm>
            <a:off x="3878550" y="2562138"/>
            <a:ext cx="169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&lt;Tumor data&gt;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2" name="Google Shape;532;g1d8245ad937_2_1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25" y="3002325"/>
            <a:ext cx="2830752" cy="193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1d8245ad937_2_1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8825" y="3002325"/>
            <a:ext cx="2805985" cy="1932726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g1d8245ad937_2_182"/>
          <p:cNvSpPr/>
          <p:nvPr/>
        </p:nvSpPr>
        <p:spPr>
          <a:xfrm>
            <a:off x="4522200" y="3912043"/>
            <a:ext cx="302700" cy="35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1d8245ad937_2_182"/>
          <p:cNvSpPr txBox="1"/>
          <p:nvPr/>
        </p:nvSpPr>
        <p:spPr>
          <a:xfrm>
            <a:off x="4490700" y="3333050"/>
            <a:ext cx="46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6" name="Google Shape;536;g1d8245ad937_2_182"/>
          <p:cNvSpPr txBox="1"/>
          <p:nvPr/>
        </p:nvSpPr>
        <p:spPr>
          <a:xfrm>
            <a:off x="1682438" y="2724638"/>
            <a:ext cx="180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Data Preprocessing 전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7" name="Google Shape;537;g1d8245ad937_2_182"/>
          <p:cNvSpPr txBox="1"/>
          <p:nvPr/>
        </p:nvSpPr>
        <p:spPr>
          <a:xfrm>
            <a:off x="5933038" y="2724638"/>
            <a:ext cx="1800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Malgun Gothic"/>
                <a:ea typeface="Malgun Gothic"/>
                <a:cs typeface="Malgun Gothic"/>
                <a:sym typeface="Malgun Gothic"/>
              </a:rPr>
              <a:t>Data Preprocessing 후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542" name="Google Shape;542;g1d8245ad937_2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543" name="Google Shape;543;g1d8245ad937_2_137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4" name="Google Shape;544;g1d8245ad937_2_137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545" name="Google Shape;545;g1d8245ad937_2_137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1d8245ad937_2_137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g1d8245ad937_2_137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g1d8245ad937_2_137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9" name="Google Shape;549;g1d8245ad937_2_137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0" name="Google Shape;550;g1d8245ad937_2_137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1" name="Google Shape;551;g1d8245ad937_2_137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2" name="Google Shape;552;g1d8245ad937_2_137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3" name="Google Shape;553;g1d8245ad937_2_137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4" name="Google Shape;554;g1d8245ad937_2_137"/>
          <p:cNvSpPr txBox="1"/>
          <p:nvPr/>
        </p:nvSpPr>
        <p:spPr>
          <a:xfrm>
            <a:off x="846050" y="1167600"/>
            <a:ext cx="7902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05. 결론 및 제언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5.a) 정확도 향상을 위한 노력-2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214F87"/>
              </a:buClr>
              <a:buSzPts val="1600"/>
              <a:buFont typeface="Malgun Gothic"/>
              <a:buChar char="-"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5개의 Machine Learning Model 및 다양한 Hyperparameter 조합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5" name="Google Shape;555;g1d8245ad937_2_137"/>
          <p:cNvSpPr/>
          <p:nvPr/>
        </p:nvSpPr>
        <p:spPr>
          <a:xfrm>
            <a:off x="4795850" y="2535000"/>
            <a:ext cx="4017300" cy="238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&lt;Tumor </a:t>
            </a:r>
            <a:r>
              <a:rPr lang="en-US" sz="1600"/>
              <a:t>최적 모델</a:t>
            </a:r>
            <a:r>
              <a:rPr lang="en-US" sz="1600"/>
              <a:t>&gt;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- KNN(n_neighbors: 5, metric: ‘euclidean’)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Train accuracy: 0.764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Test accuracy: 0.628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Sensitivity: 65%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Specificity: 60.7%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PPV: 62.3%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NPV: 63.4%</a:t>
            </a:r>
            <a:endParaRPr sz="1500"/>
          </a:p>
        </p:txBody>
      </p:sp>
      <p:sp>
        <p:nvSpPr>
          <p:cNvPr id="556" name="Google Shape;556;g1d8245ad937_2_137"/>
          <p:cNvSpPr/>
          <p:nvPr/>
        </p:nvSpPr>
        <p:spPr>
          <a:xfrm>
            <a:off x="1020650" y="2535000"/>
            <a:ext cx="2165700" cy="238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&lt;Seizure </a:t>
            </a:r>
            <a:r>
              <a:rPr lang="en-US" sz="1600"/>
              <a:t>최적 모델</a:t>
            </a:r>
            <a:r>
              <a:rPr lang="en-US" sz="1600"/>
              <a:t>&gt;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- SVC(</a:t>
            </a:r>
            <a:r>
              <a:rPr lang="en-US" sz="1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Kernel: ‘rbf’)</a:t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Train accuracy: 0.955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Test accuracy: 0.95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Sensitivity: 93.7%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Specificity</a:t>
            </a:r>
            <a:r>
              <a:rPr lang="en-US" sz="1500"/>
              <a:t>: 96.3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PPV: 96.2%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NPV: 93.9%</a:t>
            </a:r>
            <a:endParaRPr sz="1500"/>
          </a:p>
        </p:txBody>
      </p:sp>
      <p:sp>
        <p:nvSpPr>
          <p:cNvPr id="557" name="Google Shape;557;g1d8245ad937_2_137"/>
          <p:cNvSpPr/>
          <p:nvPr/>
        </p:nvSpPr>
        <p:spPr>
          <a:xfrm>
            <a:off x="7296800" y="3833163"/>
            <a:ext cx="1629600" cy="904800"/>
          </a:xfrm>
          <a:prstGeom prst="wedgeEllipseCallout">
            <a:avLst>
              <a:gd fmla="val -60019" name="adj1"/>
              <a:gd fmla="val 29360" name="adj2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Screening method로 </a:t>
            </a:r>
            <a:r>
              <a:rPr lang="en-US"/>
              <a:t>적합</a:t>
            </a:r>
            <a:endParaRPr/>
          </a:p>
        </p:txBody>
      </p:sp>
      <p:sp>
        <p:nvSpPr>
          <p:cNvPr id="558" name="Google Shape;558;g1d8245ad937_2_137"/>
          <p:cNvSpPr/>
          <p:nvPr/>
        </p:nvSpPr>
        <p:spPr>
          <a:xfrm>
            <a:off x="2709050" y="3833163"/>
            <a:ext cx="1629600" cy="904800"/>
          </a:xfrm>
          <a:prstGeom prst="wedgeEllipseCallout">
            <a:avLst>
              <a:gd fmla="val -60019" name="adj1"/>
              <a:gd fmla="val 29360" name="adj2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확진검사</a:t>
            </a:r>
            <a:r>
              <a:rPr lang="en-US"/>
              <a:t>로 적합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563" name="Google Shape;563;g1d89858d5b7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564" name="Google Shape;564;g1d89858d5b7_0_0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65" name="Google Shape;565;g1d89858d5b7_0_0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566" name="Google Shape;566;g1d89858d5b7_0_0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1d89858d5b7_0_0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g1d89858d5b7_0_0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g1d89858d5b7_0_0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0" name="Google Shape;570;g1d89858d5b7_0_0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1" name="Google Shape;571;g1d89858d5b7_0_0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g1d89858d5b7_0_0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3" name="Google Shape;573;g1d89858d5b7_0_0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4" name="Google Shape;574;g1d89858d5b7_0_0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5" name="Google Shape;575;g1d89858d5b7_0_0"/>
          <p:cNvSpPr txBox="1"/>
          <p:nvPr/>
        </p:nvSpPr>
        <p:spPr>
          <a:xfrm>
            <a:off x="846050" y="1167600"/>
            <a:ext cx="7902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05. 결론 및 제언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5.a) 정확도 향상을 위한 노력-3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4F87"/>
              </a:buClr>
              <a:buSzPts val="1600"/>
              <a:buFont typeface="Malgun Gothic"/>
              <a:buChar char="-"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K-Fold 방식의 Cross Validation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g1d89858d5b7_0_0"/>
          <p:cNvSpPr txBox="1"/>
          <p:nvPr/>
        </p:nvSpPr>
        <p:spPr>
          <a:xfrm>
            <a:off x="3878550" y="2866938"/>
            <a:ext cx="169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&lt;Seizure data&gt;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7" name="Google Shape;577;g1d89858d5b7_0_0"/>
          <p:cNvSpPr/>
          <p:nvPr/>
        </p:nvSpPr>
        <p:spPr>
          <a:xfrm>
            <a:off x="1441000" y="3374600"/>
            <a:ext cx="2311800" cy="124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K-Fold 전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Train accuracy: 0.955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Test accuracy: 0.95</a:t>
            </a:r>
            <a:endParaRPr sz="1600"/>
          </a:p>
        </p:txBody>
      </p:sp>
      <p:sp>
        <p:nvSpPr>
          <p:cNvPr id="578" name="Google Shape;578;g1d89858d5b7_0_0"/>
          <p:cNvSpPr/>
          <p:nvPr/>
        </p:nvSpPr>
        <p:spPr>
          <a:xfrm>
            <a:off x="5486400" y="3346200"/>
            <a:ext cx="2311800" cy="124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K-Fold 후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평균 accuracy: 0.953</a:t>
            </a:r>
            <a:endParaRPr sz="1600"/>
          </a:p>
        </p:txBody>
      </p:sp>
      <p:sp>
        <p:nvSpPr>
          <p:cNvPr id="579" name="Google Shape;579;g1d89858d5b7_0_0"/>
          <p:cNvSpPr/>
          <p:nvPr/>
        </p:nvSpPr>
        <p:spPr>
          <a:xfrm>
            <a:off x="3878538" y="3372925"/>
            <a:ext cx="1453734" cy="682236"/>
          </a:xfrm>
          <a:prstGeom prst="irregularSeal2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/>
              <a:t>향상!!</a:t>
            </a:r>
            <a:endParaRPr b="1" sz="1200"/>
          </a:p>
        </p:txBody>
      </p:sp>
      <p:sp>
        <p:nvSpPr>
          <p:cNvPr id="580" name="Google Shape;580;g1d89858d5b7_0_0"/>
          <p:cNvSpPr/>
          <p:nvPr/>
        </p:nvSpPr>
        <p:spPr>
          <a:xfrm>
            <a:off x="4496850" y="4020293"/>
            <a:ext cx="302700" cy="35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585" name="Google Shape;585;g1d8245ad937_2_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586" name="Google Shape;586;g1d8245ad937_2_206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87" name="Google Shape;587;g1d8245ad937_2_206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588" name="Google Shape;588;g1d8245ad937_2_206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1d8245ad937_2_206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g1d8245ad937_2_206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g1d8245ad937_2_206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2" name="Google Shape;592;g1d8245ad937_2_206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3" name="Google Shape;593;g1d8245ad937_2_206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4" name="Google Shape;594;g1d8245ad937_2_206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5" name="Google Shape;595;g1d8245ad937_2_206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6" name="Google Shape;596;g1d8245ad937_2_206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7" name="Google Shape;597;g1d8245ad937_2_206"/>
          <p:cNvSpPr txBox="1"/>
          <p:nvPr/>
        </p:nvSpPr>
        <p:spPr>
          <a:xfrm>
            <a:off x="846050" y="1167600"/>
            <a:ext cx="79023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05. 결론 및 제언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5.a) 정확도 향상을 위한 노력-3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14F87"/>
              </a:buClr>
              <a:buSzPts val="1600"/>
              <a:buFont typeface="Malgun Gothic"/>
              <a:buChar char="-"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K-Fold 방식의 Cross Validation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8" name="Google Shape;598;g1d8245ad937_2_206"/>
          <p:cNvSpPr txBox="1"/>
          <p:nvPr/>
        </p:nvSpPr>
        <p:spPr>
          <a:xfrm>
            <a:off x="3878550" y="2866938"/>
            <a:ext cx="169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Malgun Gothic"/>
                <a:ea typeface="Malgun Gothic"/>
                <a:cs typeface="Malgun Gothic"/>
                <a:sym typeface="Malgun Gothic"/>
              </a:rPr>
              <a:t>&lt;Tumor data&gt;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9" name="Google Shape;599;g1d8245ad937_2_206"/>
          <p:cNvSpPr/>
          <p:nvPr/>
        </p:nvSpPr>
        <p:spPr>
          <a:xfrm>
            <a:off x="4496850" y="4020293"/>
            <a:ext cx="302700" cy="35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1d8245ad937_2_206"/>
          <p:cNvSpPr/>
          <p:nvPr/>
        </p:nvSpPr>
        <p:spPr>
          <a:xfrm>
            <a:off x="1441000" y="3374600"/>
            <a:ext cx="2311800" cy="124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K-Fold 전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Train accuracy: 0.764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Test accuracy: 0.628</a:t>
            </a:r>
            <a:endParaRPr sz="1600"/>
          </a:p>
        </p:txBody>
      </p:sp>
      <p:sp>
        <p:nvSpPr>
          <p:cNvPr id="601" name="Google Shape;601;g1d8245ad937_2_206"/>
          <p:cNvSpPr/>
          <p:nvPr/>
        </p:nvSpPr>
        <p:spPr>
          <a:xfrm>
            <a:off x="5486400" y="3346200"/>
            <a:ext cx="2311800" cy="124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1"/>
                </a:solidFill>
              </a:rPr>
              <a:t>K-Fold 후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평균 accuracy: 0.623</a:t>
            </a:r>
            <a:endParaRPr sz="1600"/>
          </a:p>
        </p:txBody>
      </p:sp>
      <p:sp>
        <p:nvSpPr>
          <p:cNvPr id="602" name="Google Shape;602;g1d8245ad937_2_206"/>
          <p:cNvSpPr txBox="1"/>
          <p:nvPr/>
        </p:nvSpPr>
        <p:spPr>
          <a:xfrm>
            <a:off x="4414500" y="3485450"/>
            <a:ext cx="46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latin typeface="Malgun Gothic"/>
                <a:ea typeface="Malgun Gothic"/>
                <a:cs typeface="Malgun Gothic"/>
                <a:sym typeface="Malgun Gothic"/>
              </a:rPr>
              <a:t>?</a:t>
            </a:r>
            <a:endParaRPr b="1" sz="20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607" name="Google Shape;607;g1d8245ad937_0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608" name="Google Shape;608;g1d8245ad937_0_134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9" name="Google Shape;609;g1d8245ad937_0_134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610" name="Google Shape;610;g1d8245ad937_0_134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g1d8245ad937_0_134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1d8245ad937_0_134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3" name="Google Shape;613;g1d8245ad937_0_134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4" name="Google Shape;614;g1d8245ad937_0_134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5" name="Google Shape;615;g1d8245ad937_0_134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6" name="Google Shape;616;g1d8245ad937_0_134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17" name="Google Shape;617;g1d8245ad937_0_134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8" name="Google Shape;618;g1d8245ad937_0_134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9" name="Google Shape;619;g1d8245ad937_0_134"/>
          <p:cNvSpPr txBox="1"/>
          <p:nvPr/>
        </p:nvSpPr>
        <p:spPr>
          <a:xfrm>
            <a:off x="846050" y="1167603"/>
            <a:ext cx="79023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05. 결론 및 제언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5.b) P</a:t>
            </a: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CA 결과 시각화를 통한 원인 파악 - Seizure Diagnosis Model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-  n=4 이상의 Principal Component에 대한 시각화 불가능에 대한 아쉬움 존재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0" name="Google Shape;620;g1d8245ad937_0_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44150" y="2109000"/>
            <a:ext cx="2153329" cy="2137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1d8245ad937_0_1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8687" y="2108998"/>
            <a:ext cx="2189088" cy="2137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1d8245ad937_0_1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9002" y="2109000"/>
            <a:ext cx="1895475" cy="6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627" name="Google Shape;627;g1d8245ad937_0_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628" name="Google Shape;628;g1d8245ad937_0_83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29" name="Google Shape;629;g1d8245ad937_0_83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630" name="Google Shape;630;g1d8245ad937_0_83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1d8245ad937_0_83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g1d8245ad937_0_83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3" name="Google Shape;633;g1d8245ad937_0_83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4" name="Google Shape;634;g1d8245ad937_0_83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" name="Google Shape;635;g1d8245ad937_0_83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g1d8245ad937_0_83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37" name="Google Shape;637;g1d8245ad937_0_83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8" name="Google Shape;638;g1d8245ad937_0_83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9" name="Google Shape;639;g1d8245ad937_0_83"/>
          <p:cNvSpPr txBox="1"/>
          <p:nvPr/>
        </p:nvSpPr>
        <p:spPr>
          <a:xfrm>
            <a:off x="846055" y="1167594"/>
            <a:ext cx="79023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05. 결론 및 제언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5.b) </a:t>
            </a: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PCA 결과 시각화를 통한 원인 파악</a:t>
            </a: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- Tumor Region Detection Model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40" name="Google Shape;640;g1d8245ad937_0_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763" y="2093800"/>
            <a:ext cx="2641225" cy="26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g1d8245ad937_0_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4225" y="2231587"/>
            <a:ext cx="2400475" cy="2335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1d8245ad937_0_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71950" y="2231600"/>
            <a:ext cx="1361738" cy="6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647" name="Google Shape;647;g1d8245ad937_0_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648" name="Google Shape;648;g1d8245ad937_0_153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49" name="Google Shape;649;g1d8245ad937_0_153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650" name="Google Shape;650;g1d8245ad937_0_153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g1d8245ad937_0_153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g1d8245ad937_0_153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3" name="Google Shape;653;g1d8245ad937_0_153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4" name="Google Shape;654;g1d8245ad937_0_153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5" name="Google Shape;655;g1d8245ad937_0_153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g1d8245ad937_0_153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57" name="Google Shape;657;g1d8245ad937_0_153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8" name="Google Shape;658;g1d8245ad937_0_153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9" name="Google Shape;659;g1d8245ad937_0_153"/>
          <p:cNvSpPr txBox="1"/>
          <p:nvPr/>
        </p:nvSpPr>
        <p:spPr>
          <a:xfrm>
            <a:off x="846050" y="1167599"/>
            <a:ext cx="79023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05. 결론 및 제언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5.c) 제언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-  Tumor </a:t>
            </a: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Region Detection</a:t>
            </a: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model 성능 향상을 위한 DL 방식 적용 시도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-  Principal Component 개수 </a:t>
            </a:r>
            <a:r>
              <a:rPr lang="en-US" sz="12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(hyperparameter)</a:t>
            </a: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결정을 위한 더 많은 값 시도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-  PCA 결과 normal class의 boundary 내에 없는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Tumor region의 EEG 공통점 분석 제언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→ Tumor region의 EEG 특성 확인 가능 예상!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→ EEG 신호를 바탕으로 뇌종양의 종류를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전통적인 통계분석으로 추론한 사례도 있음.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0" name="Google Shape;660;g1d8245ad937_0_1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8725" y="2995800"/>
            <a:ext cx="1880100" cy="1858351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g1d8245ad937_0_153"/>
          <p:cNvSpPr txBox="1"/>
          <p:nvPr/>
        </p:nvSpPr>
        <p:spPr>
          <a:xfrm>
            <a:off x="1356225" y="44848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2"/>
                </a:solidFill>
                <a:highlight>
                  <a:srgbClr val="FFFFFF"/>
                </a:highlight>
              </a:rPr>
              <a:t>Silipo, Rosaria, Gustavo Deco, and Helmut Bartsch. "Brain tumor classification based on EEG hidden dynamics." </a:t>
            </a:r>
            <a:r>
              <a:rPr i="1" lang="en-US" sz="600">
                <a:solidFill>
                  <a:schemeClr val="dk2"/>
                </a:solidFill>
                <a:highlight>
                  <a:srgbClr val="FFFFFF"/>
                </a:highlight>
              </a:rPr>
              <a:t>Intelligent Data Analysis</a:t>
            </a:r>
            <a:r>
              <a:rPr lang="en-US" sz="600">
                <a:solidFill>
                  <a:schemeClr val="dk2"/>
                </a:solidFill>
                <a:highlight>
                  <a:srgbClr val="FFFFFF"/>
                </a:highlight>
              </a:rPr>
              <a:t> 3.4 (1999): 287-306.</a:t>
            </a:r>
            <a:endParaRPr sz="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666" name="Google Shape;666;g1d8245ad937_0_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667" name="Google Shape;667;g1d8245ad937_0_188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68" name="Google Shape;668;g1d8245ad937_0_188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669" name="Google Shape;669;g1d8245ad937_0_188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g1d8245ad937_0_188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g1d8245ad937_0_188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2" name="Google Shape;672;g1d8245ad937_0_188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3" name="Google Shape;673;g1d8245ad937_0_188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4" name="Google Shape;674;g1d8245ad937_0_188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5" name="Google Shape;675;g1d8245ad937_0_188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76" name="Google Shape;676;g1d8245ad937_0_188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7" name="Google Shape;677;g1d8245ad937_0_188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78" name="Google Shape;678;g1d8245ad937_0_188"/>
          <p:cNvSpPr txBox="1"/>
          <p:nvPr/>
        </p:nvSpPr>
        <p:spPr>
          <a:xfrm>
            <a:off x="846050" y="1167603"/>
            <a:ext cx="79023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05. 결론 및 제언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5.d) 역할 분담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679" name="Google Shape;679;g1d8245ad937_0_188"/>
          <p:cNvGraphicFramePr/>
          <p:nvPr/>
        </p:nvGraphicFramePr>
        <p:xfrm>
          <a:off x="1258075" y="2322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{99AFB333-6194-4549-AD56-EB71A81AEB2A}</a:tableStyleId>
              </a:tblPr>
              <a:tblGrid>
                <a:gridCol w="4598200"/>
                <a:gridCol w="2640800"/>
              </a:tblGrid>
              <a:tr h="540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주제</a:t>
                      </a:r>
                      <a:r>
                        <a:rPr lang="en-US" sz="15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 중요성 조사</a:t>
                      </a:r>
                      <a:r>
                        <a:rPr lang="en-US" sz="15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&amp; </a:t>
                      </a:r>
                      <a:r>
                        <a:rPr lang="en-US" sz="15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로딩 및 전처리1</a:t>
                      </a:r>
                      <a:endParaRPr sz="15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서형석 &amp; </a:t>
                      </a:r>
                      <a:r>
                        <a:rPr lang="en-US" sz="15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하유민 </a:t>
                      </a:r>
                      <a:endParaRPr sz="15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전처리2</a:t>
                      </a:r>
                      <a:endParaRPr sz="15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이지원</a:t>
                      </a:r>
                      <a:endParaRPr sz="15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 설정 및 시각화</a:t>
                      </a:r>
                      <a:endParaRPr sz="15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chemeClr val="dk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정재원</a:t>
                      </a:r>
                      <a:endParaRPr sz="1500">
                        <a:solidFill>
                          <a:schemeClr val="dk2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109" name="Google Shape;10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kx="0" rotWithShape="0" algn="bl" stA="52000" stPos="0" sy="-100000" ky="0"/>
          </a:effectLst>
        </p:spPr>
      </p:pic>
      <p:sp>
        <p:nvSpPr>
          <p:cNvPr id="110" name="Google Shape;110;p3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1" name="Google Shape;111;p3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112" name="Google Shape;112;p3"/>
          <p:cNvPicPr preferRelativeResize="0"/>
          <p:nvPr/>
        </p:nvPicPr>
        <p:blipFill rotWithShape="1">
          <a:blip r:embed="rId4">
            <a:alphaModFix/>
          </a:blip>
          <a:srcRect b="20833" l="20833" r="16667" t="20833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"/>
          <p:cNvSpPr txBox="1"/>
          <p:nvPr/>
        </p:nvSpPr>
        <p:spPr>
          <a:xfrm>
            <a:off x="539550" y="195475"/>
            <a:ext cx="169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0" y="843558"/>
            <a:ext cx="467544" cy="216024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0" y="1059582"/>
            <a:ext cx="467544" cy="216024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3"/>
          <p:cNvSpPr/>
          <p:nvPr/>
        </p:nvSpPr>
        <p:spPr>
          <a:xfrm>
            <a:off x="0" y="1275606"/>
            <a:ext cx="467544" cy="216024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3"/>
          <p:cNvSpPr/>
          <p:nvPr/>
        </p:nvSpPr>
        <p:spPr>
          <a:xfrm>
            <a:off x="0" y="1491630"/>
            <a:ext cx="467544" cy="216024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Google Shape;118;p3"/>
          <p:cNvSpPr/>
          <p:nvPr/>
        </p:nvSpPr>
        <p:spPr>
          <a:xfrm>
            <a:off x="0" y="1707654"/>
            <a:ext cx="467544" cy="216024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9" name="Google Shape;119;p3"/>
          <p:cNvCxnSpPr/>
          <p:nvPr/>
        </p:nvCxnSpPr>
        <p:spPr>
          <a:xfrm>
            <a:off x="467544" y="681540"/>
            <a:ext cx="0" cy="432048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" name="Google Shape;120;p3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" name="Google Shape;121;p3"/>
          <p:cNvSpPr txBox="1"/>
          <p:nvPr/>
        </p:nvSpPr>
        <p:spPr>
          <a:xfrm>
            <a:off x="846050" y="1167650"/>
            <a:ext cx="7962600" cy="27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주제 선정 이유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1.a) 배경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EEG</a:t>
            </a:r>
            <a:r>
              <a:rPr lang="en-US" sz="13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(Electroencephalogram, 뇌전도)</a:t>
            </a:r>
            <a:endParaRPr sz="13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: 뇌 내의 전위변화를 기록한 파형. 시간에 따른 EEG 측정은 뉴런들의 활동에 의한 뇌의 전기 신호를 바탕으로 뇌의 활동 상태에 대한 정보 제공.</a:t>
            </a:r>
            <a:endParaRPr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2" name="Google Shape;122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6525" y="3207125"/>
            <a:ext cx="1752475" cy="16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"/>
          <p:cNvPicPr preferRelativeResize="0"/>
          <p:nvPr/>
        </p:nvPicPr>
        <p:blipFill rotWithShape="1">
          <a:blip r:embed="rId6">
            <a:alphaModFix/>
          </a:blip>
          <a:srcRect b="0" l="0" r="19549" t="0"/>
          <a:stretch/>
        </p:blipFill>
        <p:spPr>
          <a:xfrm>
            <a:off x="4431350" y="3158625"/>
            <a:ext cx="2572650" cy="171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"/>
          <p:cNvSpPr txBox="1"/>
          <p:nvPr/>
        </p:nvSpPr>
        <p:spPr>
          <a:xfrm>
            <a:off x="5920630" y="4966287"/>
            <a:ext cx="3325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500">
                <a:solidFill>
                  <a:srgbClr val="3A3838"/>
                </a:solidFill>
              </a:rPr>
              <a:t>IMG ref: </a:t>
            </a:r>
            <a:r>
              <a:rPr lang="en-US" sz="500">
                <a:solidFill>
                  <a:srgbClr val="3A3838"/>
                </a:solidFill>
              </a:rPr>
              <a:t>Teplan, Michal. "Fundamentals of EEG measurement." </a:t>
            </a:r>
            <a:r>
              <a:rPr i="1" lang="en-US" sz="500">
                <a:solidFill>
                  <a:srgbClr val="3A3838"/>
                </a:solidFill>
              </a:rPr>
              <a:t>Measurement science review 2.2 </a:t>
            </a:r>
            <a:r>
              <a:rPr lang="en-US" sz="500">
                <a:solidFill>
                  <a:srgbClr val="3A3838"/>
                </a:solidFill>
              </a:rPr>
              <a:t>(2002): 1-11.</a:t>
            </a:r>
            <a:endParaRPr sz="500">
              <a:solidFill>
                <a:srgbClr val="3A3838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684" name="Google Shape;684;g1d8245ad937_0_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685" name="Google Shape;685;g1d8245ad937_0_209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86" name="Google Shape;686;g1d8245ad937_0_209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687" name="Google Shape;687;g1d8245ad937_0_209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1d8245ad937_0_209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g1d8245ad937_0_209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g1d8245ad937_0_209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1" name="Google Shape;691;g1d8245ad937_0_209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2" name="Google Shape;692;g1d8245ad937_0_209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3" name="Google Shape;693;g1d8245ad937_0_209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4" name="Google Shape;694;g1d8245ad937_0_209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95" name="Google Shape;695;g1d8245ad937_0_209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96" name="Google Shape;696;g1d8245ad937_0_209"/>
          <p:cNvSpPr txBox="1"/>
          <p:nvPr/>
        </p:nvSpPr>
        <p:spPr>
          <a:xfrm>
            <a:off x="846050" y="1321453"/>
            <a:ext cx="7902300" cy="25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</a:t>
            </a:r>
            <a:endParaRPr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- IMG ref: Teplan, Michal. "Fundamentals of EEG measurement." </a:t>
            </a:r>
            <a:r>
              <a:rPr i="1" lang="en-US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Measurement science review 2.2 </a:t>
            </a:r>
            <a:r>
              <a:rPr lang="en-US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(2002): 1-11.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- https://www.amc.seoul.kr/asan/healthinfo/disease/diseaseDetail.do?contentId=30519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- IMG ref: Brian Litt, Javier Echauz, Prediction of epileptic seizures, The Lancet Neurology, Volume 1, Issue 1, 2002, Pages 22-30, ISSN 1474-4422.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200" u="sng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https://www.kaggle.com/datasets/harunshimanto/epileptic-seizure-recognition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- Silipo, Rosaria, Gustavo Deco, and Helmut Bartsch. "Brain tumor classification based on EEG hidden dynamics." </a:t>
            </a:r>
            <a:r>
              <a:rPr i="1" lang="en-US" sz="1200">
                <a:solidFill>
                  <a:schemeClr val="dk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Intelligent Data Analysis</a:t>
            </a:r>
            <a:r>
              <a:rPr lang="en-US" sz="1200">
                <a:solidFill>
                  <a:schemeClr val="dk2"/>
                </a:solidFill>
                <a:highlight>
                  <a:schemeClr val="lt1"/>
                </a:highlight>
                <a:latin typeface="Malgun Gothic"/>
                <a:ea typeface="Malgun Gothic"/>
                <a:cs typeface="Malgun Gothic"/>
                <a:sym typeface="Malgun Gothic"/>
              </a:rPr>
              <a:t> 3.4 (1999): 287-306.</a:t>
            </a:r>
            <a:endParaRPr sz="12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701" name="Google Shape;701;g1d926fd8d2f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702" name="Google Shape;702;g1d926fd8d2f_4_0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03" name="Google Shape;703;g1d926fd8d2f_4_0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704" name="Google Shape;704;g1d926fd8d2f_4_0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1d926fd8d2f_4_0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1d926fd8d2f_4_0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7" name="Google Shape;707;g1d926fd8d2f_4_0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8" name="Google Shape;708;g1d926fd8d2f_4_0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9" name="Google Shape;709;g1d926fd8d2f_4_0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0" name="Google Shape;710;g1d926fd8d2f_4_0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1" name="Google Shape;711;g1d926fd8d2f_4_0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2" name="Google Shape;712;g1d926fd8d2f_4_0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3" name="Google Shape;713;g1d926fd8d2f_4_0"/>
          <p:cNvSpPr txBox="1"/>
          <p:nvPr/>
        </p:nvSpPr>
        <p:spPr>
          <a:xfrm>
            <a:off x="846050" y="1167603"/>
            <a:ext cx="79023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</a:t>
            </a:r>
            <a:endParaRPr sz="30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129" name="Google Shape;129;g1d89858d5b7_2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130" name="Google Shape;130;g1d89858d5b7_2_8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1" name="Google Shape;131;g1d89858d5b7_2_8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132" name="Google Shape;132;g1d89858d5b7_2_8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d89858d5b7_2_8"/>
          <p:cNvSpPr txBox="1"/>
          <p:nvPr/>
        </p:nvSpPr>
        <p:spPr>
          <a:xfrm>
            <a:off x="539550" y="195475"/>
            <a:ext cx="169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1d89858d5b7_2_8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g1d89858d5b7_2_8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g1d89858d5b7_2_8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g1d89858d5b7_2_8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g1d89858d5b7_2_8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9" name="Google Shape;139;g1d89858d5b7_2_8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0" name="Google Shape;140;g1d89858d5b7_2_8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1" name="Google Shape;141;g1d89858d5b7_2_8"/>
          <p:cNvSpPr txBox="1"/>
          <p:nvPr/>
        </p:nvSpPr>
        <p:spPr>
          <a:xfrm>
            <a:off x="846050" y="1167650"/>
            <a:ext cx="5238000" cy="29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주제 선정 이유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1.a) 배경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간질: 뇌 신경세포의 일시적인 이상</a:t>
            </a:r>
            <a:endParaRPr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→ 과도한 흥분 상태 유발</a:t>
            </a:r>
            <a:endParaRPr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→ 의식 소실, 발작, 행동 변화 나타나는 질환</a:t>
            </a:r>
            <a:endParaRPr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뇌종양: 뇌의 특정 세포의 무분별한 증식에 의한 질환</a:t>
            </a:r>
            <a:endParaRPr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2" name="Google Shape;142;g1d89858d5b7_2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7450" y="1424250"/>
            <a:ext cx="2245612" cy="174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d89858d5b7_2_8"/>
          <p:cNvSpPr txBox="1"/>
          <p:nvPr/>
        </p:nvSpPr>
        <p:spPr>
          <a:xfrm>
            <a:off x="4935250" y="4966287"/>
            <a:ext cx="43002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500">
                <a:solidFill>
                  <a:srgbClr val="3A3838"/>
                </a:solidFill>
              </a:rPr>
              <a:t>IMG ref: Brian Litt, Javier Echauz, Prediction of epileptic seizures, The Lancet Neurology, Volume 1, Issue 1, 2002, Pages 22-30, ISSN 1474-4422</a:t>
            </a:r>
            <a:r>
              <a:rPr lang="en-US" sz="500">
                <a:solidFill>
                  <a:srgbClr val="3A3838"/>
                </a:solidFill>
              </a:rPr>
              <a:t>.</a:t>
            </a:r>
            <a:endParaRPr sz="500">
              <a:solidFill>
                <a:srgbClr val="3A3838"/>
              </a:solidFill>
            </a:endParaRPr>
          </a:p>
        </p:txBody>
      </p:sp>
      <p:sp>
        <p:nvSpPr>
          <p:cNvPr id="144" name="Google Shape;144;g1d89858d5b7_2_8"/>
          <p:cNvSpPr txBox="1"/>
          <p:nvPr/>
        </p:nvSpPr>
        <p:spPr>
          <a:xfrm>
            <a:off x="227700" y="4877075"/>
            <a:ext cx="300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https://www.uclahealth.org/medical-services/cancer-services/brain-tumor</a:t>
            </a:r>
            <a:endParaRPr sz="600"/>
          </a:p>
        </p:txBody>
      </p:sp>
      <p:pic>
        <p:nvPicPr>
          <p:cNvPr id="145" name="Google Shape;145;g1d89858d5b7_2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23250" y="3311125"/>
            <a:ext cx="1439800" cy="150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1d89858d5b7_2_8"/>
          <p:cNvSpPr txBox="1"/>
          <p:nvPr/>
        </p:nvSpPr>
        <p:spPr>
          <a:xfrm>
            <a:off x="2371849" y="4969037"/>
            <a:ext cx="31443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500"/>
              <a:t>https://www.amc.seoul.kr/asan/healthinfo/disease/diseaseDetail.do?contentId=30519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151" name="Google Shape;151;g1d8245ad937_0_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152" name="Google Shape;152;g1d8245ad937_0_172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3" name="Google Shape;153;g1d8245ad937_0_172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154" name="Google Shape;154;g1d8245ad937_0_172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1d8245ad937_0_172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1d8245ad937_0_172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g1d8245ad937_0_172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g1d8245ad937_0_172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9" name="Google Shape;159;g1d8245ad937_0_172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0" name="Google Shape;160;g1d8245ad937_0_172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61" name="Google Shape;161;g1d8245ad937_0_172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2" name="Google Shape;162;g1d8245ad937_0_172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3" name="Google Shape;163;g1d8245ad937_0_172"/>
          <p:cNvSpPr txBox="1"/>
          <p:nvPr/>
        </p:nvSpPr>
        <p:spPr>
          <a:xfrm>
            <a:off x="846050" y="1167650"/>
            <a:ext cx="8082000" cy="19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주제 선정 이유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514350" lvl="0" marL="51435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1.b) 중요성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- EEG</a:t>
            </a:r>
            <a:r>
              <a:rPr lang="en-US" sz="12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(뇌전도)</a:t>
            </a: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신호 -&gt; 간질 발작의 초기 발견, 조기 진단에 도움.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뇌종양을 주로 관찰하는 MRI 영상 장치: 촬영 시간이 길고 불편.</a:t>
            </a:r>
            <a:b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MRI 촬영 전 EEG를 통해 간편하게 뇌종양을 진단, 위치 추론 가능.</a:t>
            </a:r>
            <a:endParaRPr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4" name="Google Shape;164;g1d8245ad937_0_172"/>
          <p:cNvSpPr txBox="1"/>
          <p:nvPr/>
        </p:nvSpPr>
        <p:spPr>
          <a:xfrm>
            <a:off x="1322950" y="3240024"/>
            <a:ext cx="2362800" cy="147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80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b="1"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EEG&gt;</a:t>
            </a:r>
            <a:endParaRPr b="1"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- noise 포함</a:t>
            </a:r>
            <a:endParaRPr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- 신호 구조의 복잡성</a:t>
            </a:r>
            <a:endParaRPr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EEG 데이터 분석에 어려움 존재.</a:t>
            </a:r>
            <a:endParaRPr sz="15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g1d8245ad937_0_172"/>
          <p:cNvSpPr txBox="1"/>
          <p:nvPr/>
        </p:nvSpPr>
        <p:spPr>
          <a:xfrm>
            <a:off x="4671800" y="3240024"/>
            <a:ext cx="2668500" cy="147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&lt;연구 목적&gt;</a:t>
            </a:r>
            <a:br>
              <a:rPr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모델을 활용하여 EEG 데이터 분석 및 시각화</a:t>
            </a:r>
            <a:br>
              <a:rPr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- 간질 발작과 뇌종양 진단 가능성 확인 및 한계 파악</a:t>
            </a:r>
            <a:endParaRPr sz="15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6" name="Google Shape;166;g1d8245ad937_0_172"/>
          <p:cNvSpPr/>
          <p:nvPr/>
        </p:nvSpPr>
        <p:spPr>
          <a:xfrm>
            <a:off x="4051728" y="3798767"/>
            <a:ext cx="302700" cy="35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171" name="Google Shape;17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kx="0" rotWithShape="0" algn="bl" stA="52000" stPos="0" sy="-100000" ky="0"/>
          </a:effectLst>
        </p:spPr>
      </p:pic>
      <p:sp>
        <p:nvSpPr>
          <p:cNvPr id="172" name="Google Shape;172;p4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3" name="Google Shape;173;p4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174" name="Google Shape;174;p4"/>
          <p:cNvPicPr preferRelativeResize="0"/>
          <p:nvPr/>
        </p:nvPicPr>
        <p:blipFill rotWithShape="1">
          <a:blip r:embed="rId4">
            <a:alphaModFix/>
          </a:blip>
          <a:srcRect b="20833" l="20833" r="16667" t="20833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4"/>
          <p:cNvSpPr txBox="1"/>
          <p:nvPr/>
        </p:nvSpPr>
        <p:spPr>
          <a:xfrm>
            <a:off x="539552" y="195487"/>
            <a:ext cx="1800200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4"/>
          <p:cNvSpPr/>
          <p:nvPr/>
        </p:nvSpPr>
        <p:spPr>
          <a:xfrm>
            <a:off x="0" y="843558"/>
            <a:ext cx="467544" cy="216024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4"/>
          <p:cNvSpPr/>
          <p:nvPr/>
        </p:nvSpPr>
        <p:spPr>
          <a:xfrm>
            <a:off x="0" y="1059582"/>
            <a:ext cx="467544" cy="216024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4"/>
          <p:cNvSpPr/>
          <p:nvPr/>
        </p:nvSpPr>
        <p:spPr>
          <a:xfrm>
            <a:off x="0" y="1275606"/>
            <a:ext cx="467544" cy="216024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4"/>
          <p:cNvSpPr/>
          <p:nvPr/>
        </p:nvSpPr>
        <p:spPr>
          <a:xfrm>
            <a:off x="0" y="1491630"/>
            <a:ext cx="467544" cy="216024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4"/>
          <p:cNvSpPr/>
          <p:nvPr/>
        </p:nvSpPr>
        <p:spPr>
          <a:xfrm>
            <a:off x="0" y="1707654"/>
            <a:ext cx="467544" cy="216024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1" name="Google Shape;181;p4"/>
          <p:cNvCxnSpPr/>
          <p:nvPr/>
        </p:nvCxnSpPr>
        <p:spPr>
          <a:xfrm>
            <a:off x="467544" y="681540"/>
            <a:ext cx="0" cy="432048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2" name="Google Shape;182;p4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3" name="Google Shape;183;p4"/>
          <p:cNvSpPr txBox="1"/>
          <p:nvPr/>
        </p:nvSpPr>
        <p:spPr>
          <a:xfrm>
            <a:off x="846055" y="1167594"/>
            <a:ext cx="79023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데이터셋 이해 및 전처리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2.a) 데이터셋 출처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https://www.kaggle.com/datasets/harunshimanto/epileptic-seizure-recognition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4" name="Google Shape;184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67312" y="2149699"/>
            <a:ext cx="3960234" cy="194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189" name="Google Shape;189;g1d8245ad937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190" name="Google Shape;190;g1d8245ad937_0_2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1" name="Google Shape;191;g1d8245ad937_0_2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192" name="Google Shape;192;g1d8245ad937_0_2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1d8245ad937_0_2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1d8245ad937_0_2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g1d8245ad937_0_2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g1d8245ad937_0_2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g1d8245ad937_0_2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g1d8245ad937_0_2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99" name="Google Shape;199;g1d8245ad937_0_2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0" name="Google Shape;200;g1d8245ad937_0_2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1" name="Google Shape;201;g1d8245ad937_0_2"/>
          <p:cNvSpPr txBox="1"/>
          <p:nvPr/>
        </p:nvSpPr>
        <p:spPr>
          <a:xfrm>
            <a:off x="846055" y="1167594"/>
            <a:ext cx="79023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데이터셋 이해 및 전처리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2.b) 초기 데이터셋 이해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         . . . 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2" name="Google Shape;202;g1d8245ad937_0_2"/>
          <p:cNvPicPr preferRelativeResize="0"/>
          <p:nvPr/>
        </p:nvPicPr>
        <p:blipFill rotWithShape="1">
          <a:blip r:embed="rId5">
            <a:alphaModFix/>
          </a:blip>
          <a:srcRect b="0" l="0" r="28233" t="0"/>
          <a:stretch/>
        </p:blipFill>
        <p:spPr>
          <a:xfrm>
            <a:off x="548325" y="2305400"/>
            <a:ext cx="2124178" cy="2109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1d8245ad937_0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4700" y="2305400"/>
            <a:ext cx="1756667" cy="2109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1d8245ad937_0_2"/>
          <p:cNvSpPr txBox="1"/>
          <p:nvPr/>
        </p:nvSpPr>
        <p:spPr>
          <a:xfrm>
            <a:off x="5131550" y="2268225"/>
            <a:ext cx="41001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개수 : 23개 X 500명</a:t>
            </a:r>
            <a:endParaRPr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EEG Feature : 178개 (1초, 단위는 uV)</a:t>
            </a:r>
            <a:endParaRPr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 1 : Epileptic Seizure 상태</a:t>
            </a:r>
            <a:endParaRPr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 2 : Brain tumor 환자의 tumor region</a:t>
            </a:r>
            <a:endParaRPr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 3 : Brain t</a:t>
            </a:r>
            <a:r>
              <a:rPr lang="en-US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umor 환자의 n</a:t>
            </a:r>
            <a:r>
              <a:rPr lang="en-US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on-tumor region</a:t>
            </a:r>
            <a:endParaRPr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 4 : 정상적인 Eyes Closed 상태</a:t>
            </a:r>
            <a:endParaRPr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Cl</a:t>
            </a:r>
            <a:r>
              <a:rPr lang="en-US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ass 5 : 정상적인 Eyes Open 상태</a:t>
            </a:r>
            <a:endParaRPr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각 Class당 2300개의 Data</a:t>
            </a:r>
            <a:endParaRPr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g1d8245ad937_0_2"/>
          <p:cNvSpPr/>
          <p:nvPr/>
        </p:nvSpPr>
        <p:spPr>
          <a:xfrm rot="-5400000">
            <a:off x="6441625" y="1981200"/>
            <a:ext cx="794700" cy="85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1d8245ad937_0_2"/>
          <p:cNvSpPr/>
          <p:nvPr/>
        </p:nvSpPr>
        <p:spPr>
          <a:xfrm>
            <a:off x="4662650" y="1109750"/>
            <a:ext cx="4408500" cy="71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Epileptic seizure detection: Class 1 v.s. Class 2/3/4/5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Tumor</a:t>
            </a:r>
            <a:r>
              <a:rPr lang="en-US">
                <a:solidFill>
                  <a:schemeClr val="dk1"/>
                </a:solidFill>
              </a:rPr>
              <a:t> detection: </a:t>
            </a:r>
            <a:r>
              <a:rPr lang="en-US"/>
              <a:t>Class 2 v.s. Class 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211" name="Google Shape;211;g1d8245ad937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212" name="Google Shape;212;g1d8245ad937_0_23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13" name="Google Shape;213;g1d8245ad937_0_23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214" name="Google Shape;214;g1d8245ad937_0_23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1d8245ad937_0_23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1d8245ad937_0_23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g1d8245ad937_0_23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8" name="Google Shape;218;g1d8245ad937_0_23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9" name="Google Shape;219;g1d8245ad937_0_23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0" name="Google Shape;220;g1d8245ad937_0_23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1" name="Google Shape;221;g1d8245ad937_0_23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2" name="Google Shape;222;g1d8245ad937_0_23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" name="Google Shape;223;g1d8245ad937_0_23"/>
          <p:cNvSpPr txBox="1"/>
          <p:nvPr/>
        </p:nvSpPr>
        <p:spPr>
          <a:xfrm>
            <a:off x="846055" y="1165882"/>
            <a:ext cx="7902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데이터셋 이해 및 전처리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2.c) 데이터 추출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                        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4" name="Google Shape;224;g1d8245ad937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725" y="2300350"/>
            <a:ext cx="5511074" cy="212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1d8245ad937_0_23"/>
          <p:cNvSpPr txBox="1"/>
          <p:nvPr/>
        </p:nvSpPr>
        <p:spPr>
          <a:xfrm>
            <a:off x="6226975" y="1707625"/>
            <a:ext cx="2835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6" name="Google Shape;226;g1d8245ad937_0_23"/>
          <p:cNvSpPr txBox="1"/>
          <p:nvPr/>
        </p:nvSpPr>
        <p:spPr>
          <a:xfrm>
            <a:off x="6173125" y="1733783"/>
            <a:ext cx="2835300" cy="1668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80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</a:t>
            </a:r>
            <a:r>
              <a:rPr b="1"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간질 발작</a:t>
            </a:r>
            <a:r>
              <a:rPr b="1"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</a:t>
            </a:r>
            <a:endParaRPr b="1"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 1 : Class 2, 3, 4, 5 = 1:1</a:t>
            </a:r>
            <a:endParaRPr sz="15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 2, 3, 4, 5의 자료를 무작위로 1/4씩 추출</a:t>
            </a:r>
            <a:endParaRPr sz="15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합쳐서 2300개</a:t>
            </a:r>
            <a:endParaRPr b="1"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7" name="Google Shape;227;g1d8245ad937_0_23"/>
          <p:cNvSpPr txBox="1"/>
          <p:nvPr/>
        </p:nvSpPr>
        <p:spPr>
          <a:xfrm>
            <a:off x="6173125" y="3571345"/>
            <a:ext cx="2835300" cy="871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80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&lt;뇌종양&gt;</a:t>
            </a:r>
            <a:endParaRPr b="1"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 2 : Class 3 = 1:1</a:t>
            </a:r>
            <a:endParaRPr sz="15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각각 2300개의 데이터</a:t>
            </a:r>
            <a:endParaRPr b="1" sz="1600">
              <a:solidFill>
                <a:schemeClr val="dk2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eunjilee\Desktop\연대 PPT 공모전\포토샵\불투명 50.png" id="232" name="Google Shape;232;g1d91689c2ec_2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296" y="87475"/>
            <a:ext cx="1691680" cy="511257"/>
          </a:xfrm>
          <a:prstGeom prst="rect">
            <a:avLst/>
          </a:prstGeom>
          <a:noFill/>
          <a:ln>
            <a:noFill/>
          </a:ln>
          <a:effectLst>
            <a:reflection blurRad="0" dir="0" dist="0" endA="300" endPos="35000" fadeDir="5400012" kx="0" rotWithShape="0" algn="bl" stA="52000" stPos="0" sy="-100000" ky="0"/>
          </a:effectLst>
        </p:spPr>
      </p:pic>
      <p:sp>
        <p:nvSpPr>
          <p:cNvPr id="233" name="Google Shape;233;g1d91689c2ec_2_3"/>
          <p:cNvSpPr/>
          <p:nvPr/>
        </p:nvSpPr>
        <p:spPr>
          <a:xfrm>
            <a:off x="0" y="4975026"/>
            <a:ext cx="9144000" cy="81000"/>
          </a:xfrm>
          <a:prstGeom prst="rect">
            <a:avLst/>
          </a:prstGeom>
          <a:solidFill>
            <a:srgbClr val="214F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4" name="Google Shape;234;g1d91689c2ec_2_3"/>
          <p:cNvCxnSpPr/>
          <p:nvPr/>
        </p:nvCxnSpPr>
        <p:spPr>
          <a:xfrm>
            <a:off x="0" y="699542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C:\Users\eunjilee\Desktop\연대 PPT 공모전\포토샵\제목 없음zzzzzzz.png" id="235" name="Google Shape;235;g1d91689c2ec_2_3"/>
          <p:cNvPicPr preferRelativeResize="0"/>
          <p:nvPr/>
        </p:nvPicPr>
        <p:blipFill rotWithShape="1">
          <a:blip r:embed="rId4">
            <a:alphaModFix/>
          </a:blip>
          <a:srcRect b="20836" l="20831" r="16668" t="20830"/>
          <a:stretch/>
        </p:blipFill>
        <p:spPr>
          <a:xfrm>
            <a:off x="144016" y="149746"/>
            <a:ext cx="539552" cy="40324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1d91689c2ec_2_3"/>
          <p:cNvSpPr txBox="1"/>
          <p:nvPr/>
        </p:nvSpPr>
        <p:spPr>
          <a:xfrm>
            <a:off x="539552" y="195487"/>
            <a:ext cx="1800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연세대학교</a:t>
            </a:r>
            <a:r>
              <a:rPr lang="en-US" sz="10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214F87"/>
                </a:solidFill>
                <a:latin typeface="Arial"/>
                <a:ea typeface="Arial"/>
                <a:cs typeface="Arial"/>
                <a:sym typeface="Arial"/>
              </a:rPr>
              <a:t>Yonsei  Where we make History</a:t>
            </a:r>
            <a:endParaRPr b="1" sz="700">
              <a:solidFill>
                <a:srgbClr val="214F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1d91689c2ec_2_3"/>
          <p:cNvSpPr/>
          <p:nvPr/>
        </p:nvSpPr>
        <p:spPr>
          <a:xfrm>
            <a:off x="0" y="843558"/>
            <a:ext cx="467400" cy="2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g1d91689c2ec_2_3"/>
          <p:cNvSpPr/>
          <p:nvPr/>
        </p:nvSpPr>
        <p:spPr>
          <a:xfrm>
            <a:off x="0" y="1059582"/>
            <a:ext cx="467400" cy="216000"/>
          </a:xfrm>
          <a:prstGeom prst="rect">
            <a:avLst/>
          </a:prstGeom>
          <a:solidFill>
            <a:srgbClr val="8CB3E3"/>
          </a:solidFill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02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g1d91689c2ec_2_3"/>
          <p:cNvSpPr/>
          <p:nvPr/>
        </p:nvSpPr>
        <p:spPr>
          <a:xfrm>
            <a:off x="0" y="1275606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03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g1d91689c2ec_2_3"/>
          <p:cNvSpPr/>
          <p:nvPr/>
        </p:nvSpPr>
        <p:spPr>
          <a:xfrm>
            <a:off x="0" y="1491630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04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g1d91689c2ec_2_3"/>
          <p:cNvSpPr/>
          <p:nvPr/>
        </p:nvSpPr>
        <p:spPr>
          <a:xfrm>
            <a:off x="0" y="1707654"/>
            <a:ext cx="467400" cy="216000"/>
          </a:xfrm>
          <a:prstGeom prst="rect">
            <a:avLst/>
          </a:prstGeom>
          <a:noFill/>
          <a:ln cap="flat" cmpd="sng" w="9525">
            <a:solidFill>
              <a:srgbClr val="B7CCE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17365D"/>
                </a:solidFill>
                <a:latin typeface="Malgun Gothic"/>
                <a:ea typeface="Malgun Gothic"/>
                <a:cs typeface="Malgun Gothic"/>
                <a:sym typeface="Malgun Gothic"/>
              </a:rPr>
              <a:t>05</a:t>
            </a:r>
            <a:endParaRPr b="1" sz="1400">
              <a:solidFill>
                <a:srgbClr val="17365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2" name="Google Shape;242;g1d91689c2ec_2_3"/>
          <p:cNvCxnSpPr/>
          <p:nvPr/>
        </p:nvCxnSpPr>
        <p:spPr>
          <a:xfrm>
            <a:off x="467544" y="681540"/>
            <a:ext cx="0" cy="4320600"/>
          </a:xfrm>
          <a:prstGeom prst="straightConnector1">
            <a:avLst/>
          </a:prstGeom>
          <a:noFill/>
          <a:ln cap="flat" cmpd="sng" w="19050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3" name="Google Shape;243;g1d91689c2ec_2_3"/>
          <p:cNvCxnSpPr/>
          <p:nvPr/>
        </p:nvCxnSpPr>
        <p:spPr>
          <a:xfrm>
            <a:off x="0" y="843558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4" name="Google Shape;244;g1d91689c2ec_2_3"/>
          <p:cNvSpPr txBox="1"/>
          <p:nvPr/>
        </p:nvSpPr>
        <p:spPr>
          <a:xfrm>
            <a:off x="846053" y="1167600"/>
            <a:ext cx="3839400" cy="37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데이터셋 이해 및 전처리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2.d) 데이터 변환 및 재배열 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① Target Class 조정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1 → 1 (간질발작 발생)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2, 3, 4, 5 → 0 (간질발작 발생X)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② 무작위 재배열 </a:t>
            </a:r>
            <a:endParaRPr sz="15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rgbClr val="214F87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Training의 결과값에 영향을 줄 가능성이 있는 요소 최대한 배제</a:t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34290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14F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5" name="Google Shape;245;g1d91689c2ec_2_3"/>
          <p:cNvGrpSpPr/>
          <p:nvPr/>
        </p:nvGrpSpPr>
        <p:grpSpPr>
          <a:xfrm>
            <a:off x="4685288" y="2067613"/>
            <a:ext cx="4458364" cy="2749467"/>
            <a:chOff x="4146375" y="2085516"/>
            <a:chExt cx="4781600" cy="2741790"/>
          </a:xfrm>
        </p:grpSpPr>
        <p:pic>
          <p:nvPicPr>
            <p:cNvPr id="246" name="Google Shape;246;g1d91689c2ec_2_3"/>
            <p:cNvPicPr preferRelativeResize="0"/>
            <p:nvPr/>
          </p:nvPicPr>
          <p:blipFill rotWithShape="1">
            <a:blip r:embed="rId5">
              <a:alphaModFix/>
            </a:blip>
            <a:srcRect b="0" l="0" r="16338" t="0"/>
            <a:stretch/>
          </p:blipFill>
          <p:spPr>
            <a:xfrm>
              <a:off x="4146375" y="2085516"/>
              <a:ext cx="4781600" cy="1818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g1d91689c2ec_2_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46375" y="4018335"/>
              <a:ext cx="4781600" cy="80897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2015-11-14T11:27:59Z</dcterms:created>
  <dc:creator>eunjilee</dc:creator>
</cp:coreProperties>
</file>